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487" r:id="rId3"/>
    <p:sldId id="461" r:id="rId4"/>
    <p:sldId id="257" r:id="rId5"/>
    <p:sldId id="462" r:id="rId6"/>
    <p:sldId id="463" r:id="rId7"/>
    <p:sldId id="483" r:id="rId8"/>
    <p:sldId id="464" r:id="rId9"/>
    <p:sldId id="465" r:id="rId10"/>
    <p:sldId id="466" r:id="rId11"/>
    <p:sldId id="467" r:id="rId12"/>
    <p:sldId id="468" r:id="rId13"/>
    <p:sldId id="469" r:id="rId14"/>
    <p:sldId id="471" r:id="rId15"/>
    <p:sldId id="484" r:id="rId16"/>
    <p:sldId id="474" r:id="rId17"/>
    <p:sldId id="472" r:id="rId18"/>
    <p:sldId id="278" r:id="rId19"/>
    <p:sldId id="598" r:id="rId20"/>
    <p:sldId id="475" r:id="rId21"/>
    <p:sldId id="476" r:id="rId22"/>
    <p:sldId id="349" r:id="rId23"/>
    <p:sldId id="477" r:id="rId24"/>
    <p:sldId id="480" r:id="rId25"/>
    <p:sldId id="5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92" autoAdjust="0"/>
    <p:restoredTop sz="95256" autoAdjust="0"/>
  </p:normalViewPr>
  <p:slideViewPr>
    <p:cSldViewPr snapToGrid="0">
      <p:cViewPr varScale="1">
        <p:scale>
          <a:sx n="84" d="100"/>
          <a:sy n="84" d="100"/>
        </p:scale>
        <p:origin x="-7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198E-9C4E-4E81-8C7F-F837F583081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32538-C154-46DC-A46D-37A5C728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F3E4-685D-4380-B26B-64248819A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A3D87-A80D-4CC8-9319-DDB1B85A0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23F80-DEF2-4AB8-A681-BF02D09A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A1F4-D01E-4312-AB6F-A6CA43B151F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A4BE4-C4F1-44CE-9DEF-4454B597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1D834-EA30-4F38-98EA-88BD4BC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1984-66C4-496E-91BD-4C59811A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8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1644-1BE5-47AE-A6C5-0F62BC9A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A2AC1-034C-422C-9F78-D2164CDC5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842D7-D04E-4854-AC54-8BE8371D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A1F4-D01E-4312-AB6F-A6CA43B151F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CB4E0-A1CA-4562-8B4C-6A8686CF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8EAF2-14AA-4360-BF7C-080E08BB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1984-66C4-496E-91BD-4C59811A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4CFD92-85E8-4628-9DDE-99EC7B763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B7016-B22F-482A-A121-3D13C9C11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EDD27-128B-49CC-B272-64D78CCC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A1F4-D01E-4312-AB6F-A6CA43B151F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571DB-1AD5-4128-9341-6F0B8353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3DCEE-BF58-4D2E-BEDE-9F4C4BD8F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1984-66C4-496E-91BD-4C59811A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7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42B48-F4A7-40AF-ABD9-97F24C4F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B3FD7-F194-4BA0-9A45-AA6EF32C3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6B54D-A377-4BC0-9EB8-6BD04D1B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A1F4-D01E-4312-AB6F-A6CA43B151F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1701A-EC4E-4D81-8114-BDC739DA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FD010-83BC-471F-9AF2-F3E53C2C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1984-66C4-496E-91BD-4C59811A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3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6AAD-5151-4640-9457-168DB9EA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AB12-AC4B-4483-A559-9628BAB64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2FA6F-D6A5-4C30-9BB6-DE9DB3F4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A1F4-D01E-4312-AB6F-A6CA43B151F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4B639-7FE5-40C5-9593-9722AF5F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139E7-29EC-4F53-8D0A-FC2DBC1E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1984-66C4-496E-91BD-4C59811A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0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588B0-4208-4670-B119-88DCC573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2413F-9EE1-4452-B0A8-2F11D9E09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3A8DD-1AF7-4855-9788-1671935E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1FAE1-FD37-4EC8-8DE3-D1B8FEA2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A1F4-D01E-4312-AB6F-A6CA43B151F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40DAD-672A-43E6-92B9-DA73B05C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1DF46-652B-4A5A-B557-DB978BA5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1984-66C4-496E-91BD-4C59811A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6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70B5-CEBD-4EA5-A0C6-3245EFA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20769-0E0C-410B-9A7C-9914CDDDB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FC644-24A8-4004-82D8-A158C7BD5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671B48-4552-46F1-A1FB-9FA29A80E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97518-D27C-4362-9682-D9E11B85E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4E16EC-3FE9-4DEA-9938-BA7937F9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A1F4-D01E-4312-AB6F-A6CA43B151F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641E-E2AF-4DFA-834F-57FD5EB4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5C1958-142D-4DCD-AD3B-DD0514E7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1984-66C4-496E-91BD-4C59811A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5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5DF9-D658-423D-A6D5-C00D6EF4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C462D-E83C-478E-A89B-A306E726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A1F4-D01E-4312-AB6F-A6CA43B151F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08865-941B-4FED-B7B6-6ECF45D9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67343-4DA8-4503-A84C-F6493D13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1984-66C4-496E-91BD-4C59811A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6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EBAADC-87B0-475C-A02C-963F333E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A1F4-D01E-4312-AB6F-A6CA43B151F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90A73-2376-4F75-A7E6-8FD906B15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27527-8A24-4FC4-93AD-6961358D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1984-66C4-496E-91BD-4C59811A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7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55FA-9B31-4469-9A20-2625C635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20C1C-91C5-409B-8D1F-A963EB8F0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C4598-DD47-405E-849C-0776BB568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F6E66-91BA-47B8-AA39-FF97B871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A1F4-D01E-4312-AB6F-A6CA43B151F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25170-C2D5-4235-A678-0CD19B02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18B07-D708-42A7-89EB-A8107971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1984-66C4-496E-91BD-4C59811A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5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50731-D943-4784-A48A-FA2D01A9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E17EB5-A6A5-4688-B7DA-08C5F9EF5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39DA7-62DC-45D0-A1D1-D68FB3144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8D117-4237-482B-A3F7-A3E3B657D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A1F4-D01E-4312-AB6F-A6CA43B151F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09026-E75F-49B0-A447-2C43ED3D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1A864-43C1-4D6C-B9CC-A38B3582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71984-66C4-496E-91BD-4C59811A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5E7BFF-9320-460D-BD2D-58BA5729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3D751-9644-4D78-97E4-463D32EF8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C6E15-884C-4053-9EBC-746C5916C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AA1F4-D01E-4312-AB6F-A6CA43B151F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6FA0-FD36-426A-AAB3-069A28067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42D4D-8338-4273-A527-B1AA8ABAD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71984-66C4-496E-91BD-4C59811A4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2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ECA4-BE43-4291-BD37-610831071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7990" y="882039"/>
            <a:ext cx="9015045" cy="2133599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How to Implement  </a:t>
            </a:r>
            <a:br>
              <a:rPr lang="en-US"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Quality Improvement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858D7-A47D-4BD5-9533-EBBE4070F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307" y="4223360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พว. ดร. ยุวดี เก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ตสัม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พันธ์</a:t>
            </a: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พยาบาลเชี่ยวชาญอิสระ</a:t>
            </a: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ประธานชมรมพยาบาลแผล ออสโตมี และควบคุมการขับถ่าย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C3805-1EE4-4811-AE73-7581AFBDA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5" y="109538"/>
            <a:ext cx="3083225" cy="3146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55BD8D-3912-4385-B242-B4DE9374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32" y="3499337"/>
            <a:ext cx="3615756" cy="30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18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9E6-7186-4BA8-8463-81E3F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ขั้นตอนแต่ละขั้นตอนในการดำเนินโครงการ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b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พัฒนาคำแถลงจุดมุ่งหมาย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(Develop an aim statement)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2F6D-BF82-4EBC-8870-0076697C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ตอบคำถาม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อะไรคือสิ่งที่เราพยายามที่จะทำให้เกิดผลสำเร็จ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จุดมุ่งหมายที่กำหนดเป็นเหมือนเข็มทิศที่จะนำทางและเป็นจุดเน้นในความพยายามของทีม</a:t>
            </a: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เป็นคำชี้แจงของผลลัพธ์ที่ชัดเจนสำหรับ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QI Project 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ซึ่งต้องมี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ความเฉพาะเจาะจง </a:t>
            </a:r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วัดผลได้ </a:t>
            </a:r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บรรลุผลได้ </a:t>
            </a:r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มีความเกี่ยวข้องและ</a:t>
            </a:r>
            <a:r>
              <a:rPr lang="en-US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ในระยะเวลากำหนด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 SMART)</a:t>
            </a:r>
          </a:p>
          <a:p>
            <a:pPr marL="0" indent="0">
              <a:buNone/>
            </a:pPr>
            <a:r>
              <a:rPr kumimoji="0" lang="th-TH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คำแถลงจุดมุ่งหมายคือคำอธิบายที่ชัดเจนของผลลัพธ์ที่ต้องการของทีม ซึ่งแสดงออกด้วยวิธีที่วัดผลและเจาะจงเวลา</a:t>
            </a:r>
            <a:r>
              <a:rPr kumimoji="0" lang="th-TH" altLang="en-US" sz="11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11F6FB6-EAA0-4630-AAA6-B66B89FB1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864"/>
            <a:ext cx="17634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4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9E6-7186-4BA8-8463-81E3F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ขั้นตอนแต่ละขั้นตอนในการดำเนินโครงการ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b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พัฒนาคำแถลงจุดมุ่งหมาย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(Develop an aim statement)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2F6D-BF82-4EBC-8870-0076697C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433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คำชี้แจงจุดมุ่งหมายที่ดี มีองค์ประกอบดังนี้</a:t>
            </a:r>
            <a:r>
              <a:rPr lang="en-US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</a:p>
          <a:p>
            <a:r>
              <a:rPr lang="en-US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What are we trying to accomplish?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อะไรคือสิ่งที่เราพยายามที่จะทำให้เกิดผลสำเร็จ</a:t>
            </a:r>
            <a:endParaRPr lang="en-US" sz="3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Why is it important?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ทำไมมันถึงมีความสำคัญ</a:t>
            </a:r>
            <a:endParaRPr lang="en-US" sz="3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Who is the specific target population?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ใครคือกลุ่มเป้าหมายเฉพาะ</a:t>
            </a:r>
            <a:endParaRPr lang="en-US" sz="3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When will this be completed?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เรื่องนี้จะสำเร็จเมื่อไหร่</a:t>
            </a:r>
            <a:endParaRPr lang="en-US" sz="3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How will this be carried out?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สิ่งนี้จะดำเนินการอย่างไร</a:t>
            </a:r>
            <a:endParaRPr lang="en-US" sz="3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What are our measurable goals?</a:t>
            </a:r>
            <a:r>
              <a:rPr lang="th-TH" sz="3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เป้าหมายที่วัดได้คืออะไร</a:t>
            </a:r>
            <a:endParaRPr lang="en-US" sz="3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kumimoji="0" lang="th-TH" altLang="en-US" sz="4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คำแถลงจุดมุ่งหมายคือคำอธิบายที่ชัดเจนของผลลัพธ์ที่ต้องการของทีม ซึ่งแสดงออกด้วยวิธีที่วัดผลและเจาะจงเวลา</a:t>
            </a:r>
          </a:p>
          <a:p>
            <a:pPr marL="0" indent="0">
              <a:buNone/>
            </a:pPr>
            <a:endParaRPr kumimoji="0" lang="en-US" altLang="en-US" sz="35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  <a:r>
              <a:rPr lang="en-US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	</a:t>
            </a:r>
            <a:r>
              <a:rPr lang="th-TH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ลดอุบัติการณ์การเกิดแผลกดทับ ระดับ </a:t>
            </a:r>
            <a:r>
              <a:rPr lang="en-US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 </a:t>
            </a:r>
            <a:r>
              <a:rPr lang="th-TH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 </a:t>
            </a:r>
            <a:r>
              <a:rPr lang="en-US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ICU </a:t>
            </a:r>
            <a:r>
              <a:rPr lang="th-TH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และค่าใช้จ่ายที่เกี่ยวข้อง</a:t>
            </a:r>
            <a:endParaRPr lang="en-US" altLang="en-US" sz="3400" b="1" dirty="0">
              <a:solidFill>
                <a:srgbClr val="202124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en-US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เพิ่มการมีส่วนร่วมของญาติในการป้องกันการบาดเจ็บของผิวหนังจาก </a:t>
            </a:r>
            <a:r>
              <a:rPr lang="en-US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IAD </a:t>
            </a:r>
            <a:r>
              <a:rPr lang="th-TH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ในผู้ป่วยสูงอายุที่ติดเตียง ภายใน </a:t>
            </a:r>
            <a:r>
              <a:rPr lang="en-US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	</a:t>
            </a:r>
            <a:r>
              <a:rPr lang="th-TH" altLang="en-US" sz="3400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</a:t>
            </a:r>
          </a:p>
          <a:p>
            <a:pPr marL="0" indent="0">
              <a:buNone/>
            </a:pPr>
            <a:endParaRPr lang="th-TH" altLang="en-US" sz="3500" b="1" dirty="0">
              <a:solidFill>
                <a:srgbClr val="202124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kumimoji="0" lang="th-TH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en-US" altLang="en-US" sz="3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129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9E6-7186-4BA8-8463-81E3F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ขั้นตอนแต่ละขั้นตอนในการดำเนินโครงการ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b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พัฒนาเครื่องชี้วัด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(Develop measures)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2F6D-BF82-4EBC-8870-0076697C6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ตอบคำถาม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เรารู้ได้อย่างไรว่าการเปลี่ยนแปลงของเรา ดีขึ้น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พัฒนาขึ้น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เราเคยเปลี่ยนแปลอะไรบ้างไหม เรารู้ได้อย่างไรว่า การเปลี่ยนแปลงที่เราทำคือการปรับปรุง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เวลาทำการพัฒนา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ปรับปรุงโครงการ การวัดเป็นองค์ประกอบที่สำคัญ</a:t>
            </a:r>
          </a:p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ช่วยให้เห็นผลลัพธ์จริงจากข้อมูล ไม่ใช่จากความรู้สึก</a:t>
            </a:r>
          </a:p>
        </p:txBody>
      </p:sp>
    </p:spTree>
    <p:extLst>
      <p:ext uri="{BB962C8B-B14F-4D97-AF65-F5344CB8AC3E}">
        <p14:creationId xmlns:p14="http://schemas.microsoft.com/office/powerpoint/2010/main" val="222336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9E6-7186-4BA8-8463-81E3F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326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ขั้นตอนแต่ละขั้นตอนในการดำเนินโครงการ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b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พัฒนาเครื่องชี้วัด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(Develop measures)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2F6D-BF82-4EBC-8870-0076697C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6049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เก็บรวบรวบรวมข้อมูลเพื่อใช้ในการวัดมี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Outcome-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ผลลัพธ์สุดท้ายที่ต้องการจะบรรลุ เช่น ผิวหนังยังคงสมบูรณ์ ไม่เกิดอันตรายจากแผลกดทับ ไม่เกิดอุบัติการณ์แผลกดทผับ ผิวหนังไม่ได้รับอันตรายจากการควบคุมการขับถ่ายไม่ได้ ผิวหนังภายใต้ปลาสเตอร์ไม่ได้รับอันตรายเมื่อเวลาลอกออก อุบัติการณ์ผิวหนังถูกทำลายบริเวณที่ติดพลาสเตอร์</a:t>
            </a: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Process-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การดำเนินการที่นำไปสู่ผลลัพธ์ เช่น จำนวนครั้งของการพลิกตะแคงตัวตามเวลา อัตราการใช้แบบประเมินความเสี่ยง </a:t>
            </a: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Balancing-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ผลกระทบในขณะที่ปรับปรุงกระบวนการ เช่น ความพึงพอใจในการใช้แนวทางการดูแลผู้ป่วย ค่าใช้จ่ายในการใช้แนวปฏิบัติเพื่อป้องกัน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…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LOS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2D288-5D87-4CD3-8043-E09B4C4EF75D}"/>
              </a:ext>
            </a:extLst>
          </p:cNvPr>
          <p:cNvSpPr txBox="1"/>
          <p:nvPr/>
        </p:nvSpPr>
        <p:spPr>
          <a:xfrm>
            <a:off x="838200" y="5579702"/>
            <a:ext cx="10131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นอกจากข้อมูลเชิงปริมาณแล้ว ข้อมูลคุณภาพ ก่อนและหลังการปรับปรุง มีความสำคัญทำให้ผลลัพธ์มีความหมายมากขึ้น</a:t>
            </a:r>
          </a:p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เรื่องราวของผู้ป่วยและญาติ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เจ้าหน้าที่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366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9E6-7186-4BA8-8463-81E3F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ขั้นตอนแต่ละขั้นตอนในการดำเนินโครงการ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b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พัฒนาเครื่องชี้วัด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(Develop measures)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2F6D-BF82-4EBC-8870-0076697C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การวางแผนการเก็บรวบรวมข้อมูลหลังจากกำหนดตัวชี้วัดของโครงการ</a:t>
            </a:r>
          </a:p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การกำหนดแผนการเก็บข้อมูล เช่น </a:t>
            </a: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จะรวบรวมอย่างไร บ่อยแค่ไหน ใครจะเป็นผู้รวบรวม </a:t>
            </a:r>
            <a:r>
              <a:rPr lang="th-TH" altLang="en-US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</a:t>
            </a:r>
          </a:p>
          <a:p>
            <a:pPr marL="0" indent="0">
              <a:buNone/>
            </a:pP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แผนการเก็บข้อมูลเป็นเหมือนการสรุป ซึ่งควรแสดงเป็นรูป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r</a:t>
            </a:r>
            <a:r>
              <a:rPr lang="en-US" altLang="en-US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un chart </a:t>
            </a:r>
            <a:r>
              <a:rPr lang="th-TH" altLang="en-US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altLang="en-US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graphs </a:t>
            </a:r>
            <a:r>
              <a:rPr lang="th-TH" altLang="en-US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รูปแบบอื่นๆ</a:t>
            </a: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altLang="en-US" b="1" dirty="0">
              <a:solidFill>
                <a:srgbClr val="202124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altLang="en-US" b="1" dirty="0">
              <a:solidFill>
                <a:srgbClr val="202124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ควรใช้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p</a:t>
            </a:r>
            <a:r>
              <a:rPr lang="en-US" altLang="en-US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roject charter </a:t>
            </a:r>
            <a:r>
              <a:rPr lang="th-TH" altLang="en-US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สรุปข้อมูลทั้งหมดของ </a:t>
            </a:r>
            <a:r>
              <a:rPr lang="en-US" altLang="en-US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project </a:t>
            </a:r>
            <a:r>
              <a:rPr lang="th-TH" altLang="en-US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และนำเสนอให้ผู้นำระดับต่างๆ รับทราบและเห็นชอบ เพื่อมั่นใจเรื่องการสนับสนุน </a:t>
            </a:r>
            <a:r>
              <a:rPr lang="en-US" altLang="en-US" b="1" dirty="0">
                <a:solidFill>
                  <a:srgbClr val="2021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project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1AE6C8-C543-40C7-9229-93C1D743A6FA}"/>
              </a:ext>
            </a:extLst>
          </p:cNvPr>
          <p:cNvSpPr txBox="1"/>
          <p:nvPr/>
        </p:nvSpPr>
        <p:spPr>
          <a:xfrm>
            <a:off x="506027" y="5846544"/>
            <a:ext cx="1123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Project charter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คือเอกสารที่เป็นทางการที่เกิดขึ้นของโครงการ บอกทิศทางวัตถุประสงค์ การการบริหารโครงการ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C907999-D804-47AF-905B-873EBD4FD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99261"/>
              </p:ext>
            </p:extLst>
          </p:nvPr>
        </p:nvGraphicFramePr>
        <p:xfrm>
          <a:off x="3595457" y="3128181"/>
          <a:ext cx="4925231" cy="2438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แผนภูมิ" r:id="rId2" imgW="11430296" imgH="5345693" progId="MSGraph.Chart.8">
                  <p:embed followColorScheme="full"/>
                </p:oleObj>
              </mc:Choice>
              <mc:Fallback>
                <p:oleObj name="แผนภูมิ" r:id="rId2" imgW="11430296" imgH="5345693" progId="MSGraph.Chart.8">
                  <p:embed followColorScheme="full"/>
                  <p:pic>
                    <p:nvPicPr>
                      <p:cNvPr id="1095683" name="Object 3">
                        <a:extLst>
                          <a:ext uri="{FF2B5EF4-FFF2-40B4-BE49-F238E27FC236}">
                            <a16:creationId xmlns:a16="http://schemas.microsoft.com/office/drawing/2014/main" id="{E167EB11-6A1A-423C-BA9F-A216E23423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457" y="3128181"/>
                        <a:ext cx="4925231" cy="2438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21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1CCA9E-8F90-4040-A5BF-E3FF06E1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2" y="61392"/>
            <a:ext cx="10896600" cy="5989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ชื่อโครงการ</a:t>
            </a:r>
          </a:p>
          <a:p>
            <a:pPr marL="0" indent="0">
              <a:buNone/>
            </a:pP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ขอบเขตโครงการ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หน่วยงาน กลุ่มผู้ป่วย กระบวนการตั้งแต่เริ่มต้น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สิ้นสุด</a:t>
            </a:r>
          </a:p>
          <a:p>
            <a:pPr marL="0" indent="0">
              <a:buNone/>
            </a:pP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เครื่องชี้วัด</a:t>
            </a:r>
          </a:p>
          <a:p>
            <a:pPr marL="0" indent="0">
              <a:buNone/>
            </a:pP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Milestones                            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วันที่ประเมิน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269125C-5151-447C-BFA4-CC64C3BFA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434711"/>
              </p:ext>
            </p:extLst>
          </p:nvPr>
        </p:nvGraphicFramePr>
        <p:xfrm>
          <a:off x="165652" y="1227429"/>
          <a:ext cx="492369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754">
                  <a:extLst>
                    <a:ext uri="{9D8B030D-6E8A-4147-A177-3AD203B41FA5}">
                      <a16:colId xmlns:a16="http://schemas.microsoft.com/office/drawing/2014/main" val="3111389646"/>
                    </a:ext>
                  </a:extLst>
                </a:gridCol>
                <a:gridCol w="1408594">
                  <a:extLst>
                    <a:ext uri="{9D8B030D-6E8A-4147-A177-3AD203B41FA5}">
                      <a16:colId xmlns:a16="http://schemas.microsoft.com/office/drawing/2014/main" val="554157329"/>
                    </a:ext>
                  </a:extLst>
                </a:gridCol>
                <a:gridCol w="1526345">
                  <a:extLst>
                    <a:ext uri="{9D8B030D-6E8A-4147-A177-3AD203B41FA5}">
                      <a16:colId xmlns:a16="http://schemas.microsoft.com/office/drawing/2014/main" val="3907787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h-TH" dirty="0"/>
                        <a:t>ตัวชี้วัด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เป้าหมาย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ระดับที่ปฏิบัติได้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50624"/>
                  </a:ext>
                </a:extLst>
              </a:tr>
              <a:tr h="117703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  <a:p>
                      <a:r>
                        <a:rPr lang="en-US" dirty="0"/>
                        <a:t>2.</a:t>
                      </a:r>
                    </a:p>
                    <a:p>
                      <a:r>
                        <a:rPr lang="en-US" dirty="0"/>
                        <a:t>3.</a:t>
                      </a:r>
                    </a:p>
                    <a:p>
                      <a:r>
                        <a:rPr lang="en-US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24637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1349C24-BFEA-455D-BD14-DC7422710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754661"/>
              </p:ext>
            </p:extLst>
          </p:nvPr>
        </p:nvGraphicFramePr>
        <p:xfrm>
          <a:off x="165652" y="3698077"/>
          <a:ext cx="436963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815">
                  <a:extLst>
                    <a:ext uri="{9D8B030D-6E8A-4147-A177-3AD203B41FA5}">
                      <a16:colId xmlns:a16="http://schemas.microsoft.com/office/drawing/2014/main" val="3702751758"/>
                    </a:ext>
                  </a:extLst>
                </a:gridCol>
                <a:gridCol w="2184815">
                  <a:extLst>
                    <a:ext uri="{9D8B030D-6E8A-4147-A177-3AD203B41FA5}">
                      <a16:colId xmlns:a16="http://schemas.microsoft.com/office/drawing/2014/main" val="1260965883"/>
                    </a:ext>
                  </a:extLst>
                </a:gridCol>
              </a:tblGrid>
              <a:tr h="332159">
                <a:tc>
                  <a:txBody>
                    <a:bodyPr/>
                    <a:lstStyle/>
                    <a:p>
                      <a:r>
                        <a:rPr lang="en-US" dirty="0"/>
                        <a:t>1)</a:t>
                      </a:r>
                      <a:r>
                        <a:rPr lang="th-TH" dirty="0"/>
                        <a:t> </a:t>
                      </a:r>
                      <a:endParaRPr lang="en-US" dirty="0"/>
                    </a:p>
                    <a:p>
                      <a:r>
                        <a:rPr lang="en-US" dirty="0"/>
                        <a:t>2)</a:t>
                      </a:r>
                    </a:p>
                    <a:p>
                      <a:r>
                        <a:rPr lang="en-US" dirty="0"/>
                        <a:t>3)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78307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316C53D-98EA-409E-89B8-2E2731DFB18D}"/>
              </a:ext>
            </a:extLst>
          </p:cNvPr>
          <p:cNvSpPr txBox="1"/>
          <p:nvPr/>
        </p:nvSpPr>
        <p:spPr>
          <a:xfrm>
            <a:off x="235671" y="5099600"/>
            <a:ext cx="376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5. Resources 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ที่ต้องการ</a:t>
            </a:r>
          </a:p>
          <a:p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6. Team List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A755019-CFE5-47E5-BE47-299E5300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57" y="1330171"/>
            <a:ext cx="47720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6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9E6-7186-4BA8-8463-81E3F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ขั้นตอนแต่ละขั้นตอนในการดำเนินโครงการ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ระบุความคิดที่ต้องการเปลี่ยนแปลง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(Identify change ideas)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2F6D-BF82-4EBC-8870-0076697C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ตอบคำถาม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การเปลี่ยนแปลงอะไรที่เราท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ำแล้ว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จะส่งผล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ดีขึ้น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เข้าใจสภาพปัจจุบัน</a:t>
            </a:r>
            <a:r>
              <a:rPr 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Understand the Current Condition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ก่อนปรับปรุงต้องเข้าใจกระบวนการทำงานปัจจุบันก่อน โดยลงสังเกตสถานที่จริง ดูกระบวนการไหลของงาน ควรใช้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Gemba walk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กับทีม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ในขณะสังเกตกระบวนการควร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ทำเอกสารแต่ละขั้นตอนของกระบวนการ</a:t>
            </a:r>
          </a:p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บันทึกเวลาที่ใช้ในแต่ละขั้นตอน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(cycle time)</a:t>
            </a:r>
          </a:p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บันทึกเวลาที่เสร็จสิ้นตั้งแต่ต้นจนจบ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(Lead time)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บันทึกเวลารอระหว่างแต่ละขั้นตอน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บันทึกความสูญเปล่า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(waste)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ในมุมลูกค้า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ที่เกิดขึ้นในกระบวนการ</a:t>
            </a:r>
          </a:p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นำข้อมูลทั้งหมดมาวิเคราะห์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value stream map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และจัดการกำจัด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waste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ออกไปจาก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processs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5D672B7-B0F1-4EC1-8599-43389156D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4739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9E6-7186-4BA8-8463-81E3F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ขั้นตอนแต่ละขั้นตอนในการดำเนินโครงการ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ระบุความคิดที่ต้องการเปลี่ยนแปลง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(Identify change ideas)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2F6D-BF82-4EBC-8870-0076697C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ระบุและจัดลำดับความสำคัญแนวคิดการเปลี่ยนแปลงที่ต้องการปรับปรุง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Identify and Prioritize Change Ideas </a:t>
            </a:r>
            <a:endPara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เมื่อทีมทบทวนสถานการณ์ปัจจุบันแล้ว สมาชิกเริ่มมีแนวคิดที่จะปรับปรุง โดยการใช้เครื่องมือต่างๆ ได้แก่</a:t>
            </a:r>
          </a:p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general change concepts list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ช่วยทีม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“think outside of the box”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เพื่อหา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potential solutions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ให้กับทีมในระยะแรก</a:t>
            </a: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Brainstorm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affinity diagrams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จัดหมวดหมู่ความคิด</a:t>
            </a:r>
          </a:p>
          <a:p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8-Wastes Form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ในการหาโอกาสปรับปรุง</a:t>
            </a:r>
          </a:p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</a:t>
            </a:r>
            <a:r>
              <a: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evidence-based and promising practices </a:t>
            </a:r>
            <a:endParaRPr lang="th-TH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รวบรวม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feedback from staff and clients </a:t>
            </a:r>
            <a:endPara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นำข้อมูลมากำหนดโอกาส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solutions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ในเลือกกระบวนการปรับปรุง</a:t>
            </a:r>
          </a:p>
          <a:p>
            <a:pPr marL="0" indent="0">
              <a:buNone/>
            </a:pP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5D672B7-B0F1-4EC1-8599-43389156D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7D6958-EC4F-49AF-88F9-F21343C26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917" y="3110079"/>
            <a:ext cx="2973995" cy="151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s raisons pour organiser un brainstorming">
            <a:extLst>
              <a:ext uri="{FF2B5EF4-FFF2-40B4-BE49-F238E27FC236}">
                <a16:creationId xmlns:a16="http://schemas.microsoft.com/office/drawing/2014/main" id="{9596C93B-60C8-466D-8385-38DF9E5A7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31" y="3110079"/>
            <a:ext cx="1846140" cy="18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670" y="668846"/>
            <a:ext cx="6518014" cy="54515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Waste (</a:t>
            </a:r>
            <a:r>
              <a:rPr lang="en-US" sz="3600" b="1" dirty="0" err="1">
                <a:latin typeface="TH SarabunPSK" pitchFamily="34" charset="-34"/>
                <a:cs typeface="TH SarabunPSK" pitchFamily="34" charset="-34"/>
              </a:rPr>
              <a:t>Muda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ความสูญเปล่า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DOWTIME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Content Placeholder 11" descr="H1103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5910" y="2721570"/>
            <a:ext cx="1843157" cy="1843157"/>
          </a:xfrm>
          <a:solidFill>
            <a:srgbClr val="FECAE5"/>
          </a:solidFill>
        </p:spPr>
      </p:pic>
      <p:sp>
        <p:nvSpPr>
          <p:cNvPr id="4" name="Rectangle 3"/>
          <p:cNvSpPr/>
          <p:nvPr/>
        </p:nvSpPr>
        <p:spPr>
          <a:xfrm>
            <a:off x="2855640" y="1429280"/>
            <a:ext cx="2007534" cy="1351648"/>
          </a:xfrm>
          <a:prstGeom prst="rect">
            <a:avLst/>
          </a:prstGeom>
          <a:solidFill>
            <a:srgbClr val="FEC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en-US" sz="27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efects Rework: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งานใดๆที่ต้องทำซ้ำ งานที่ผิดพลาด</a:t>
            </a:r>
          </a:p>
        </p:txBody>
      </p:sp>
      <p:sp>
        <p:nvSpPr>
          <p:cNvPr id="5" name="Rectangle 4"/>
          <p:cNvSpPr/>
          <p:nvPr/>
        </p:nvSpPr>
        <p:spPr>
          <a:xfrm>
            <a:off x="5177898" y="1429280"/>
            <a:ext cx="2007534" cy="1351648"/>
          </a:xfrm>
          <a:prstGeom prst="rect">
            <a:avLst/>
          </a:prstGeom>
          <a:solidFill>
            <a:srgbClr val="FEC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en-US" sz="3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n-US" sz="21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xcessive processing: </a:t>
            </a:r>
            <a:r>
              <a:rPr lang="th-TH" sz="21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เพิ่มการตรวจสอบ การทบทวน</a:t>
            </a:r>
          </a:p>
        </p:txBody>
      </p:sp>
      <p:sp>
        <p:nvSpPr>
          <p:cNvPr id="6" name="Rectangle 5"/>
          <p:cNvSpPr/>
          <p:nvPr/>
        </p:nvSpPr>
        <p:spPr>
          <a:xfrm>
            <a:off x="7608168" y="1429280"/>
            <a:ext cx="2007534" cy="1351648"/>
          </a:xfrm>
          <a:prstGeom prst="rect">
            <a:avLst/>
          </a:prstGeom>
          <a:solidFill>
            <a:srgbClr val="FEC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7. </a:t>
            </a:r>
            <a:r>
              <a:rPr lang="en-US" sz="3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M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otion: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การเคลื่อนไหวที่ไม่เกิดคุณค่า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5640" y="2941448"/>
            <a:ext cx="2007534" cy="1351648"/>
          </a:xfrm>
          <a:prstGeom prst="rect">
            <a:avLst/>
          </a:prstGeom>
          <a:solidFill>
            <a:srgbClr val="FEC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en-US" sz="27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ver production: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ผลิตมากเกินไป เร็วเกินไป เป็นกระจุก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08168" y="2995454"/>
            <a:ext cx="2007534" cy="1351648"/>
          </a:xfrm>
          <a:prstGeom prst="rect">
            <a:avLst/>
          </a:prstGeom>
          <a:solidFill>
            <a:srgbClr val="FEC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en-US" sz="3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nventory: Supply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มากเกินไป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 ของไม่พอใช้</a:t>
            </a:r>
          </a:p>
        </p:txBody>
      </p:sp>
      <p:sp>
        <p:nvSpPr>
          <p:cNvPr id="9" name="Rectangle 8"/>
          <p:cNvSpPr/>
          <p:nvPr/>
        </p:nvSpPr>
        <p:spPr>
          <a:xfrm>
            <a:off x="5285910" y="4615634"/>
            <a:ext cx="2007534" cy="1351648"/>
          </a:xfrm>
          <a:prstGeom prst="rect">
            <a:avLst/>
          </a:prstGeom>
          <a:solidFill>
            <a:srgbClr val="FEC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N</a:t>
            </a:r>
            <a:r>
              <a:rPr lang="en-US" sz="1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ot using staff talent: </a:t>
            </a:r>
            <a:r>
              <a:rPr lang="th-TH" sz="15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ไม่ใช้คนที่มีศักยภาพ ขาดระบบข้อเสนอแนะ ขาดการอบรม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55640" y="4615634"/>
            <a:ext cx="2007534" cy="1351648"/>
          </a:xfrm>
          <a:prstGeom prst="rect">
            <a:avLst/>
          </a:prstGeom>
          <a:solidFill>
            <a:srgbClr val="FEC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en-US" sz="33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W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aiting: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รอ แพทย์ เอกสาร คนทำงานคนอื่น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08168" y="4615634"/>
            <a:ext cx="2007534" cy="1351648"/>
          </a:xfrm>
          <a:prstGeom prst="rect">
            <a:avLst/>
          </a:prstGeom>
          <a:solidFill>
            <a:srgbClr val="FEC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en-US" sz="3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</a:t>
            </a:r>
            <a:r>
              <a:rPr lang="en-US" sz="21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ransportation</a:t>
            </a:r>
          </a:p>
          <a:p>
            <a:pPr algn="ctr"/>
            <a:r>
              <a:rPr lang="th-TH" sz="21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การส่งของ</a:t>
            </a:r>
            <a:r>
              <a:rPr lang="en-US" sz="21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or </a:t>
            </a:r>
            <a:r>
              <a:rPr lang="th-TH" sz="21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การขนย้ายที่ไม่จำเป็น </a:t>
            </a:r>
            <a:endParaRPr lang="en-US" sz="21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1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987988" y="2751198"/>
            <a:ext cx="182503" cy="245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Up Arrow 13"/>
          <p:cNvSpPr/>
          <p:nvPr/>
        </p:nvSpPr>
        <p:spPr>
          <a:xfrm flipH="1">
            <a:off x="5987987" y="4479390"/>
            <a:ext cx="243337" cy="2457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745850" y="3617300"/>
            <a:ext cx="486675" cy="229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7068108" y="3669300"/>
            <a:ext cx="486675" cy="2457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" name="Straight Arrow Connector 18"/>
          <p:cNvCxnSpPr>
            <a:stCxn id="4" idx="3"/>
          </p:cNvCxnSpPr>
          <p:nvPr/>
        </p:nvCxnSpPr>
        <p:spPr>
          <a:xfrm>
            <a:off x="4863174" y="2105104"/>
            <a:ext cx="638760" cy="126989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745850" y="4131078"/>
            <a:ext cx="972108" cy="10801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1"/>
          </p:cNvCxnSpPr>
          <p:nvPr/>
        </p:nvCxnSpPr>
        <p:spPr>
          <a:xfrm flipH="1">
            <a:off x="6744072" y="2105104"/>
            <a:ext cx="864096" cy="126989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1"/>
          </p:cNvCxnSpPr>
          <p:nvPr/>
        </p:nvCxnSpPr>
        <p:spPr>
          <a:xfrm flipH="1" flipV="1">
            <a:off x="6636060" y="4185084"/>
            <a:ext cx="972108" cy="11063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E17335B-E4CD-4BA1-BDE8-FE68268CC558}"/>
              </a:ext>
            </a:extLst>
          </p:cNvPr>
          <p:cNvSpPr txBox="1"/>
          <p:nvPr/>
        </p:nvSpPr>
        <p:spPr>
          <a:xfrm>
            <a:off x="4451450" y="69839"/>
            <a:ext cx="367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8-Wastes Form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133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F1A2-02F3-4E61-B4AB-F80D1FF5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Get Ideas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EBP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 </a:t>
            </a:r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Best Practice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8D06603-4C85-4EDE-9EA4-456902E28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872088"/>
              </p:ext>
            </p:extLst>
          </p:nvPr>
        </p:nvGraphicFramePr>
        <p:xfrm>
          <a:off x="168676" y="1825625"/>
          <a:ext cx="11185124" cy="51242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2582">
                  <a:extLst>
                    <a:ext uri="{9D8B030D-6E8A-4147-A177-3AD203B41FA5}">
                      <a16:colId xmlns:a16="http://schemas.microsoft.com/office/drawing/2014/main" val="782230327"/>
                    </a:ext>
                  </a:extLst>
                </a:gridCol>
                <a:gridCol w="3262174">
                  <a:extLst>
                    <a:ext uri="{9D8B030D-6E8A-4147-A177-3AD203B41FA5}">
                      <a16:colId xmlns:a16="http://schemas.microsoft.com/office/drawing/2014/main" val="2514059605"/>
                    </a:ext>
                  </a:extLst>
                </a:gridCol>
                <a:gridCol w="3085360">
                  <a:extLst>
                    <a:ext uri="{9D8B030D-6E8A-4147-A177-3AD203B41FA5}">
                      <a16:colId xmlns:a16="http://schemas.microsoft.com/office/drawing/2014/main" val="1219811044"/>
                    </a:ext>
                  </a:extLst>
                </a:gridCol>
                <a:gridCol w="2485008">
                  <a:extLst>
                    <a:ext uri="{9D8B030D-6E8A-4147-A177-3AD203B41FA5}">
                      <a16:colId xmlns:a16="http://schemas.microsoft.com/office/drawing/2014/main" val="81714921"/>
                    </a:ext>
                  </a:extLst>
                </a:gridCol>
              </a:tblGrid>
              <a:tr h="68759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แหล่งที่มา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กระบวนการที่ปฏิบัติปัจจุบัน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กระบวนการที่ต้องการพัฒนา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แผนการดำเนินการ</a:t>
                      </a:r>
                      <a:endParaRPr lang="en-US" sz="280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529761"/>
                  </a:ext>
                </a:extLst>
              </a:tr>
              <a:tr h="687598">
                <a:tc>
                  <a:txBody>
                    <a:bodyPr/>
                    <a:lstStyle/>
                    <a:p>
                      <a:r>
                        <a:rPr lang="en-US" dirty="0"/>
                        <a:t>International PI Prevention and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การรักษาผิวให้สะอาดและชุ่มชื้นอย่างเหมาะสม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การทำ</a:t>
                      </a: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ความสะอาดผิวทันทีเมื่อมีภาวะกลั้นอุจจาระปัสสาวะไม่ได้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หลีกเลี่ยงการใช้สบู่และน้ำยาทำความสะอาดที่มีฤทธิ์เป็นด่าง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ป้องกันผิวจากความชื้นด้วยการทาผลิตภัณฑ์ปกป้องผิว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042456"/>
                  </a:ext>
                </a:extLst>
              </a:tr>
              <a:tr h="6875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49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28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EFD1-DB43-4272-ADB0-C5D4C5AC50B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รูปแบบการพัฒนาคุณภาพ</a:t>
            </a:r>
            <a:r>
              <a: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3P</a:t>
            </a:r>
            <a:endParaRPr lang="en-US" sz="4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EEC747-AA8C-40BB-AF48-8FB5987AD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457" y="1825625"/>
            <a:ext cx="8383086" cy="4351338"/>
          </a:xfrm>
        </p:spPr>
      </p:pic>
    </p:spTree>
    <p:extLst>
      <p:ext uri="{BB962C8B-B14F-4D97-AF65-F5344CB8AC3E}">
        <p14:creationId xmlns:p14="http://schemas.microsoft.com/office/powerpoint/2010/main" val="178643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9E6-7186-4BA8-8463-81E3F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ขั้นตอนแต่ละขั้นตอนในการดำเนินโครงการ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ทดสอบแนวคิดในการปรับปรุง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(Test change ideas)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2F6D-BF82-4EBC-8870-0076697C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99" y="1806098"/>
            <a:ext cx="10515600" cy="51673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ใช้การทดสอบเล็กๆ หลายๆ ครั้งเพื่อหาต้นแบบ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ก่อนจะนำไปสู่การะบวนการปรับปรุงในขนาดใหญ่ขึ้น</a:t>
            </a: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Scale down the time period for testing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Include feedback from customers and staff when developing the tests of change 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Include feedback from customers and staff when developing the tests of change </a:t>
            </a: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Involve all stakeholders and inform staff that may be affected by the tests </a:t>
            </a: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Test with volunteers or a “friendly audience” first </a:t>
            </a: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Identify ways to collect useful data during each test to determine if it works and how it should </a:t>
            </a: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be tweaked (e.g., observations and qualitative data from customers/staff implementing the </a:t>
            </a: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change) </a:t>
            </a: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Learn from failures as well as successes (Think about: Why didn’t the change work? Was the </a:t>
            </a: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test conducted well? Does the change tested need to be modified?) </a:t>
            </a: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Test over a wide range of conditions prior to implementing and spreading (e.g. , on busy days, </a:t>
            </a:r>
          </a:p>
          <a:p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with different staff, etc.) 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5D672B7-B0F1-4EC1-8599-43389156D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285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3014773D-604E-4482-AAA5-19C16C8D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5" t="42711" r="35802" b="16141"/>
          <a:stretch>
            <a:fillRect/>
          </a:stretch>
        </p:blipFill>
        <p:spPr bwMode="auto">
          <a:xfrm>
            <a:off x="3661055" y="1824829"/>
            <a:ext cx="4447713" cy="4709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687078-4EB7-4E9A-BE18-3EBFE446914C}"/>
              </a:ext>
            </a:extLst>
          </p:cNvPr>
          <p:cNvSpPr/>
          <p:nvPr/>
        </p:nvSpPr>
        <p:spPr>
          <a:xfrm>
            <a:off x="4509389" y="0"/>
            <a:ext cx="2532433" cy="16406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จะรู้ได้อย่างไรว่าการเปลี่ยนแปลงนั้นทำให้ดีขึ้น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32560C-A6A4-4ADF-B0BD-21333618F3EC}"/>
              </a:ext>
            </a:extLst>
          </p:cNvPr>
          <p:cNvSpPr/>
          <p:nvPr/>
        </p:nvSpPr>
        <p:spPr>
          <a:xfrm>
            <a:off x="7661276" y="2889250"/>
            <a:ext cx="1243013" cy="216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กก</a:t>
            </a:r>
          </a:p>
        </p:txBody>
      </p:sp>
      <p:sp>
        <p:nvSpPr>
          <p:cNvPr id="23560" name="TextBox 9">
            <a:extLst>
              <a:ext uri="{FF2B5EF4-FFF2-40B4-BE49-F238E27FC236}">
                <a16:creationId xmlns:a16="http://schemas.microsoft.com/office/drawing/2014/main" id="{E795414B-9213-427D-858B-6B94591A7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088" y="1824829"/>
            <a:ext cx="3758213" cy="2246769"/>
          </a:xfrm>
          <a:prstGeom prst="rect">
            <a:avLst/>
          </a:prstGeom>
          <a:noFill/>
          <a:ln w="63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h-TH" alt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ออกแบบกระบวกการ</a:t>
            </a:r>
            <a:r>
              <a:rPr lang="en-US" alt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alt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วิธีทำงานที่ท้าทาย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h-TH" alt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ใช้หลักระดมสมองที่ไม่ปิดกันความคิด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h-TH" alt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นำความคิดมาจัดกลุ่มแล้วเลือก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1EEB8-922F-47F2-9F08-7BE5CEC1F711}"/>
              </a:ext>
            </a:extLst>
          </p:cNvPr>
          <p:cNvSpPr txBox="1"/>
          <p:nvPr/>
        </p:nvSpPr>
        <p:spPr>
          <a:xfrm>
            <a:off x="8590951" y="4930219"/>
            <a:ext cx="2938030" cy="523220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สร้างต้นแบบอย่างรวดเร็ว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D0C4A4-3093-48C9-AB5B-F24777986E1D}"/>
              </a:ext>
            </a:extLst>
          </p:cNvPr>
          <p:cNvSpPr txBox="1"/>
          <p:nvPr/>
        </p:nvSpPr>
        <p:spPr>
          <a:xfrm>
            <a:off x="239698" y="3572759"/>
            <a:ext cx="2950226" cy="2246769"/>
          </a:xfrm>
          <a:prstGeom prst="rect">
            <a:avLst/>
          </a:prstGeom>
          <a:noFill/>
          <a:ln w="635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ใช้การศึกษาเล็กๆ </a:t>
            </a:r>
          </a:p>
          <a:p>
            <a:pPr>
              <a:defRPr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ทดสอบการเปลี่ยนแปลง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ค่อยๆ ปรับปรุงความคิด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นำผล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feedback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มาทบทวน</a:t>
            </a:r>
          </a:p>
        </p:txBody>
      </p:sp>
      <p:sp>
        <p:nvSpPr>
          <p:cNvPr id="23563" name="TextBox 12">
            <a:extLst>
              <a:ext uri="{FF2B5EF4-FFF2-40B4-BE49-F238E27FC236}">
                <a16:creationId xmlns:a16="http://schemas.microsoft.com/office/drawing/2014/main" id="{842EBB7A-3768-4134-B6F3-17AF6E589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55" y="1611739"/>
            <a:ext cx="3187084" cy="1384995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th-TH" alt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เพิ่มผลกระทบ</a:t>
            </a:r>
            <a:r>
              <a:rPr lang="en-US" alt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alt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เพิ่มขนาดการปรับปรุง ขยายให้กว้างขึ้น ทำให้การปรับปรุงคงอยู่คงอยู่</a:t>
            </a:r>
          </a:p>
        </p:txBody>
      </p:sp>
    </p:spTree>
    <p:extLst>
      <p:ext uri="{BB962C8B-B14F-4D97-AF65-F5344CB8AC3E}">
        <p14:creationId xmlns:p14="http://schemas.microsoft.com/office/powerpoint/2010/main" val="4068871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E53A6FC-B73C-46DE-B0A6-CDADC4BE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/>
          <a:lstStyle/>
          <a:p>
            <a:r>
              <a:rPr lang="th-TH" altLang="en-US" b="1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หลักการสำหรับทดสอบสิ่งที่ต้องการเปลี่ยนแปลง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A556AABE-481F-4A88-B85F-31D3649A4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ทดสอบเพื่อประเมินว่าความคิดใหม่หรือนวัตกรรมจะได้ผล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ใช้การ </a:t>
            </a:r>
            <a:r>
              <a:rPr lang="en-US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adopt/adapt/abandon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ใช้การทดสอบเล็กๆ</a:t>
            </a:r>
          </a:p>
          <a:p>
            <a:pPr>
              <a:buFont typeface="Wingdings" panose="05000000000000000000" pitchFamily="2" charset="2"/>
              <a:buNone/>
            </a:pPr>
            <a:r>
              <a:rPr lang="th-TH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 </a:t>
            </a:r>
            <a:r>
              <a:rPr lang="en-US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N=1</a:t>
            </a:r>
            <a:r>
              <a:rPr lang="th-TH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ใช้ พยาบาล </a:t>
            </a:r>
            <a:r>
              <a:rPr lang="en-US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en-US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1 </a:t>
            </a:r>
            <a:r>
              <a:rPr lang="th-TH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เวร</a:t>
            </a:r>
            <a:r>
              <a:rPr lang="en-US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ผู้ป่วย </a:t>
            </a:r>
            <a:r>
              <a:rPr lang="en-US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  <a:r>
              <a:rPr lang="en-US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การส่งเวร </a:t>
            </a:r>
            <a:r>
              <a:rPr lang="en-US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alt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เขียนข้อความที่บอกผลที่จะเกิดขึ้น</a:t>
            </a:r>
          </a:p>
          <a:p>
            <a:pPr>
              <a:buClrTx/>
              <a:buFont typeface="Wingdings" panose="05000000000000000000" pitchFamily="2" charset="2"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เปรียบเทียบผลการทดสอบเพื่อคาดการณ์เพิ่มการเรียนรู้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รวบรวมข้อมูลบางส่วน(ข้อมูลเชิงคุณภาพและปริมาณ)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ดำเนินการทดสอบหลายๆ ทดสอบในเวลาเดียวกัน</a:t>
            </a:r>
          </a:p>
          <a:p>
            <a:pPr>
              <a:buClrTx/>
              <a:buFont typeface="Wingdings" panose="05000000000000000000" pitchFamily="2" charset="2"/>
              <a:buNone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ทดสอบหลายๆ สิ่งในเวลาเดียวกก</a:t>
            </a:r>
            <a:r>
              <a:rPr lang="th-TH" altLang="en-US" sz="2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ัน</a:t>
            </a:r>
            <a:r>
              <a:rPr lang="en-US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altLang="en-US" sz="2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สือ</a:t>
            </a:r>
            <a:r>
              <a:rPr lang="th-TH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</a:t>
            </a:r>
            <a:r>
              <a:rPr lang="en-US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;</a:t>
            </a:r>
            <a:r>
              <a:rPr lang="th-TH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mutidiscipine</a:t>
            </a:r>
            <a:r>
              <a:rPr lang="en-US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round ; </a:t>
            </a:r>
            <a:r>
              <a:rPr lang="th-TH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การนิเทศ</a:t>
            </a:r>
            <a:r>
              <a:rPr lang="en-US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; </a:t>
            </a:r>
            <a:r>
              <a:rPr lang="th-TH" alt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th-TH" alt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ใช้การทดสอบหลายๆ ครั้งเพื่อได้แนวทางใหม่ที่ได้ผลดีที่สุด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AC7AAF4-E0D5-4B61-958B-F5940A5B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ED1E37-CE63-46AB-8192-2A7FD432EB6C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th-TH" altLang="en-US"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9E6-7186-4BA8-8463-81E3F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530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ขั้นตอนแต่ละขั้นตอนการดำเนินโครงการ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b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ทำให้โครงการพัฒนามีความยั่งยืน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(Sustain project improvement)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2F6D-BF82-4EBC-8870-0076697C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เมื่อทดสอบการปรับปรุงกระบวนการจนได้ผลดีแล้ว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และระบุกระบวนการที่ปรับปรุงจนสำเร็จแล้ว </a:t>
            </a:r>
          </a:p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สิ่งที่ต้องทำต่อไปคือ การบูรณาการเข้ากับกระบวนการขององค์กรให้ยั่งยืนโดย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รายงานผู้นำรับทราบ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มอบหมายความเป็นเจ้าของให้กับบุคคล อาจเป็นผู้ที่ริเริ่มการพัฒนา หรือสมาชิกในทีมพัฒนา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ทำให้กระบวนการที่ปรับปรุงฝังอยู่ในระบบ โดยให้ผู้ปฏิบัติทั้งหมดได้เข้ามามีส่วนร่วมมีส่วนร่วม เช่น การฝึกอบรม การกำหนดเป็นเกณฑ์ในการประเมินผลงานหรือการจ้างงาน กำหนดในคำบรรยายลักษณะงาน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สื่อสารการปรับปรุงให้ผู้ป่วยและญาติทราบ และให้เข้ามามีส่วนในการสร้างความรับผิดชอบในกระบวนการที่ปรับปรุง</a:t>
            </a:r>
          </a:p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วัดผลและติดตามผลลัพธ์อย่างต่อเนื่องโดยเลือก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1-2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ตัววัด ที่สำคัญที่สะท้อนกระบวนการที่ปรับปรุง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5D672B7-B0F1-4EC1-8599-43389156D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0817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9E6-7186-4BA8-8463-81E3F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65125"/>
            <a:ext cx="107061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ขั้นตอนแต่ละขั้นตอนผู้นำนการดำเนินโครงการ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b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เผยแพร่และรักษา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ไว้ในองค์กร </a:t>
            </a:r>
            <a:r>
              <a:rPr lang="en-US" sz="31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(Spreading and sustaining QI within the organization)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2F6D-BF82-4EBC-8870-0076697C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การเผยแพร่กระบวนการที่ปรับปรุงแล้วมีความสำคัญมาก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ทำให้มั่นใจว่าผู้บริหารระดับสูงสนับสนุน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ระบุใครจะเป็นผู้รับผิดชอบเผยแพร่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ระบุวิธีการสื่อสารอย่างไรในการนพร่ เช่น ผ่านการสอน พี่เลี้ยง กับบุคคลโดยตรง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ระบุว่าใครเป็นผู้รับผิดชอบการเผยแพร่ และต้องแก้ไขประเด็นอะไรหรือไม่ก่อนการเผยแพร่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ระบุวิธีวัดความพยายามในการดเผยแพร่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ระบุและบันทึกบทเรียนที่ได้เรียนรู้เมื่อจะเผยแพร่ในกลุ่มถัดไป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5D672B7-B0F1-4EC1-8599-43389156D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1663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FFDF-0EB1-4FDB-901C-2BBA0BCDC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712" y="758888"/>
            <a:ext cx="13971372" cy="5117559"/>
          </a:xfrm>
        </p:spPr>
        <p:txBody>
          <a:bodyPr/>
          <a:lstStyle/>
          <a:p>
            <a:r>
              <a:rPr lang="en-US" dirty="0"/>
              <a:t>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FBEE3-106F-4E75-B973-4D8032E39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acebook Share Dialog Box Not Showing Image the First Time You Share a  Story? | by Jim Dee | Web Designer / Web Developer Magazine | Medium">
            <a:extLst>
              <a:ext uri="{FF2B5EF4-FFF2-40B4-BE49-F238E27FC236}">
                <a16:creationId xmlns:a16="http://schemas.microsoft.com/office/drawing/2014/main" id="{297905D7-560E-445F-97CF-8208266C1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62" y="2322576"/>
            <a:ext cx="6614718" cy="31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2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81" y="455930"/>
            <a:ext cx="7886700" cy="9941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รูปแบบการพัฒนาคุณภาพ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DALI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583" t="27056" r="26036" b="38346"/>
          <a:stretch/>
        </p:blipFill>
        <p:spPr>
          <a:xfrm>
            <a:off x="3234697" y="2510622"/>
            <a:ext cx="5118816" cy="3956876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1751958" y="4337204"/>
            <a:ext cx="14013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การออกแบบ</a:t>
            </a:r>
            <a:endParaRPr lang="en-US" sz="27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970289" y="2308900"/>
            <a:ext cx="31438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การนำสิ่งที่ออกแบบไว้มาปฏิบัติ</a:t>
            </a:r>
            <a:endParaRPr lang="en-US" sz="27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293353" y="4489062"/>
            <a:ext cx="24801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การเรียนรู้จากการปฏิบัติ</a:t>
            </a:r>
            <a:endParaRPr lang="en-US" sz="27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933109" y="6197946"/>
            <a:ext cx="13500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การปรับปรุง</a:t>
            </a:r>
            <a:endParaRPr lang="en-US" sz="27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075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BB397-DE83-4F8E-A224-E13F0CD69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02" t="20581" r="40218" b="7962"/>
          <a:stretch/>
        </p:blipFill>
        <p:spPr>
          <a:xfrm>
            <a:off x="5488634" y="98749"/>
            <a:ext cx="3426781" cy="6660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CFE2A5-1260-439D-8A74-1D49DA30A2A8}"/>
              </a:ext>
            </a:extLst>
          </p:cNvPr>
          <p:cNvSpPr txBox="1"/>
          <p:nvPr/>
        </p:nvSpPr>
        <p:spPr>
          <a:xfrm>
            <a:off x="698143" y="5722679"/>
            <a:ext cx="3978974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Step by Step Guide </a:t>
            </a:r>
            <a:endParaRPr lang="th-TH" sz="32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การดำเนินโครงการพัฒนาคุณภาพ</a:t>
            </a:r>
            <a:endParaRPr lang="en-US" sz="32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D13C4-83E2-4B0E-A442-8CAE1599678D}"/>
              </a:ext>
            </a:extLst>
          </p:cNvPr>
          <p:cNvSpPr txBox="1"/>
          <p:nvPr/>
        </p:nvSpPr>
        <p:spPr>
          <a:xfrm>
            <a:off x="2970628" y="108514"/>
            <a:ext cx="1540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เลือกเรื่องที่จะทำโครงการ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BD922E-E1B7-4356-8A20-DA551B97E027}"/>
              </a:ext>
            </a:extLst>
          </p:cNvPr>
          <p:cNvSpPr txBox="1"/>
          <p:nvPr/>
        </p:nvSpPr>
        <p:spPr>
          <a:xfrm>
            <a:off x="9496108" y="580948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จัดตั้งทีม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7A9F0-0408-411A-AF57-80ADDE9839E6}"/>
              </a:ext>
            </a:extLst>
          </p:cNvPr>
          <p:cNvSpPr txBox="1"/>
          <p:nvPr/>
        </p:nvSpPr>
        <p:spPr>
          <a:xfrm>
            <a:off x="2687630" y="942216"/>
            <a:ext cx="215956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รูปแบบสำหรับการพัฒนา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เส้นทางการพัฒนาคุณภาพ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1BD39A-0B56-406C-B4B3-FC0134803C11}"/>
              </a:ext>
            </a:extLst>
          </p:cNvPr>
          <p:cNvSpPr txBox="1"/>
          <p:nvPr/>
        </p:nvSpPr>
        <p:spPr>
          <a:xfrm>
            <a:off x="9019609" y="1652808"/>
            <a:ext cx="2621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เป้าหมาย</a:t>
            </a: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เราพยายามทำอะไรให้เกิดผลสำเร็จ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6B4C8E-8628-4A29-A90B-B51E9F192F7B}"/>
              </a:ext>
            </a:extLst>
          </p:cNvPr>
          <p:cNvSpPr txBox="1"/>
          <p:nvPr/>
        </p:nvSpPr>
        <p:spPr>
          <a:xfrm>
            <a:off x="2018615" y="2083694"/>
            <a:ext cx="3132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การวัด</a:t>
            </a: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เราจะรู้ได้อย่างไรว่าการเปลี่ยนแปลของเรา</a:t>
            </a: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มีความสำคัญ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53C09C-33F7-4D4A-BAA0-CE5493B01408}"/>
              </a:ext>
            </a:extLst>
          </p:cNvPr>
          <p:cNvSpPr txBox="1"/>
          <p:nvPr/>
        </p:nvSpPr>
        <p:spPr>
          <a:xfrm>
            <a:off x="9252845" y="3308459"/>
            <a:ext cx="22076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ความคิด</a:t>
            </a: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การเปลี่ยนแปลงอะไรที่เราทำ</a:t>
            </a: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ที่จะส่งผลที่ดีขึ้น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AE77D-76B9-40BF-8BD1-180164A1558E}"/>
              </a:ext>
            </a:extLst>
          </p:cNvPr>
          <p:cNvSpPr txBox="1"/>
          <p:nvPr/>
        </p:nvSpPr>
        <p:spPr>
          <a:xfrm>
            <a:off x="1807818" y="4218581"/>
            <a:ext cx="36808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</a:t>
            </a: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ความคิดด้วย</a:t>
            </a: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วางแผน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ลงมือทำ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ศึกษาตรวจสอบ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ปรับปรุง</a:t>
            </a: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วงจรสำหรับเรียนรู้และปรับปรุง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F22B44-238E-47DA-9ABD-AF75BD9D0F82}"/>
              </a:ext>
            </a:extLst>
          </p:cNvPr>
          <p:cNvSpPr txBox="1"/>
          <p:nvPr/>
        </p:nvSpPr>
        <p:spPr>
          <a:xfrm>
            <a:off x="9175101" y="5907345"/>
            <a:ext cx="3100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เผยแพร่และรักษาแนวคิดการเปลี่ยนแปลง</a:t>
            </a: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ที่ประสบความสำเร็จ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0439E-F87E-4629-9053-6992737E49BC}"/>
              </a:ext>
            </a:extLst>
          </p:cNvPr>
          <p:cNvSpPr txBox="1"/>
          <p:nvPr/>
        </p:nvSpPr>
        <p:spPr>
          <a:xfrm>
            <a:off x="2687630" y="91122"/>
            <a:ext cx="32092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E9143F-6CD4-4B3F-AC8C-AE7E761471DB}"/>
              </a:ext>
            </a:extLst>
          </p:cNvPr>
          <p:cNvSpPr txBox="1"/>
          <p:nvPr/>
        </p:nvSpPr>
        <p:spPr>
          <a:xfrm>
            <a:off x="8897477" y="5907345"/>
            <a:ext cx="32092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04C7C8-5DBC-4A9F-8DE1-A904E9A08EDE}"/>
              </a:ext>
            </a:extLst>
          </p:cNvPr>
          <p:cNvSpPr txBox="1"/>
          <p:nvPr/>
        </p:nvSpPr>
        <p:spPr>
          <a:xfrm>
            <a:off x="2693841" y="4203193"/>
            <a:ext cx="32092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D6BCC8-877E-422C-8013-F38A6723271D}"/>
              </a:ext>
            </a:extLst>
          </p:cNvPr>
          <p:cNvSpPr txBox="1"/>
          <p:nvPr/>
        </p:nvSpPr>
        <p:spPr>
          <a:xfrm>
            <a:off x="9252845" y="3145661"/>
            <a:ext cx="32092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624521-CF54-4E39-9E08-B3F4540B4F51}"/>
              </a:ext>
            </a:extLst>
          </p:cNvPr>
          <p:cNvSpPr txBox="1"/>
          <p:nvPr/>
        </p:nvSpPr>
        <p:spPr>
          <a:xfrm>
            <a:off x="1598468" y="2329915"/>
            <a:ext cx="32092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7F0408-6CF7-47E0-9E4B-ABAF8EE8A24D}"/>
              </a:ext>
            </a:extLst>
          </p:cNvPr>
          <p:cNvSpPr txBox="1"/>
          <p:nvPr/>
        </p:nvSpPr>
        <p:spPr>
          <a:xfrm>
            <a:off x="9232464" y="1623993"/>
            <a:ext cx="26364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7893FB-FECA-44AD-9E9E-8B96B591333B}"/>
              </a:ext>
            </a:extLst>
          </p:cNvPr>
          <p:cNvSpPr txBox="1"/>
          <p:nvPr/>
        </p:nvSpPr>
        <p:spPr>
          <a:xfrm>
            <a:off x="9199570" y="446013"/>
            <a:ext cx="32092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6E5389-4751-4705-99DB-A9D68B7D7EC6}"/>
              </a:ext>
            </a:extLst>
          </p:cNvPr>
          <p:cNvSpPr txBox="1"/>
          <p:nvPr/>
        </p:nvSpPr>
        <p:spPr>
          <a:xfrm>
            <a:off x="141099" y="321908"/>
            <a:ext cx="1946367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 Project</a:t>
            </a:r>
          </a:p>
        </p:txBody>
      </p:sp>
    </p:spTree>
    <p:extLst>
      <p:ext uri="{BB962C8B-B14F-4D97-AF65-F5344CB8AC3E}">
        <p14:creationId xmlns:p14="http://schemas.microsoft.com/office/powerpoint/2010/main" val="385042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9E6-7186-4BA8-8463-81E3F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ขั้นตอนแต่ละขั้นตอนในการดำเนินโครงการ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b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การเลือกเรื่องที่จะทำโครงการ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(Select a QI project)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2F6D-BF82-4EBC-8870-0076697C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923"/>
            <a:ext cx="10720754" cy="28721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เลือกเรื่องที่เหมะสมเป็นก้าวแรกที่สำคัญ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ควรเลือกเรื่องที่จะ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ประสบความสำเร็จ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ให้ผลลัพธ์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ที่คนอื่นในองค์กรเห็นชอบด้วย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(buy in)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ไม่จำเป็นต้องเป็น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project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ใหญ่แต่อาจเป็น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project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เล็กๆ ที่เกิดผลดีมีผลกระทบมาก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และปัจจุบันในภาวะที่มีทรัพยากรจำกัด แนะนำให้เลือก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project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ที่เน้นการปรับปรุงประสิทธิภาพ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283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9E6-7186-4BA8-8463-81E3F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31" y="271341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ขั้นตอนแต่ละขั้นตอนในการดำเนินโครงการ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b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การเลือกเรื่องที่จะทำโครงการ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(Select a QI project)(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2F6D-BF82-4EBC-8870-0076697C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6" y="1817077"/>
            <a:ext cx="10955215" cy="5134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ข้อพิจารณาการเลือก </a:t>
            </a:r>
            <a:r>
              <a:rPr 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project</a:t>
            </a:r>
            <a:endParaRPr lang="th-TH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อะไรคือ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gap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ที่ต้องการกับผลการปฏิบัติปัจจุบัน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ลงสำรวจตรวจสอบในสถานที่จริง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(Gemba walk)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เพื่อรวบรวมความคิด ข้อมูลต่างๆ เช่นตัวชี้วัด ผลการดำเนินการ กลยุทธ์ต่างๆ เป็นต้น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มีความเชื่อมต่อกับองค์กรหรือไม่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เรื่องอะไรที่ผู้ปฏิบัติหน้างานและผู้รับผลงาน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ผู้ป่วย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ญาติ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ต้องการปรับปรุง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ผลงานโครงการขนาดเล็กสามารถแสดงผลได้ใน </a:t>
            </a:r>
            <a:r>
              <a:rPr 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เดือนหรือไม่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ขึ้นกับ ขนาด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Project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มั่นใจไหมว่าโครงการจะสำเร็จได้อย่างดี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พิจารณาจากการสนับสนุนของผู้นำ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จากระดับสูงถึงระดับล่าง และเรื่องงบประมาณ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โครงการนี้ มีปัจจัย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wow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ไหม เป็นเรื่องที่ทุกคนต้องการปรับปรุงหรือไม่ การแสดงผลการปรับปรุงเรื่องนี้จะช่วยทำให้มีความเห็นชอบกับ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Project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ที่จะ</a:t>
            </a:r>
            <a:r>
              <a:rPr lang="th-TH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ทำใน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อนาคตหรือไม่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แรงต่อต้านจากผู้ปฏิบัติงาน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หัวหน้า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ผู้นำ อยู่ในระดับใด ให้เลือกโครงการที่จะทำครั้งแรกที่มีแรงต่อต้านต่ำก่อน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960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D62B-0DAA-483D-902E-D5A8D337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9" y="125428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ตัวอย่างใช้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Multi Voting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เพื่อเลือกเรื่องที่จะปรับปรุง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D88724-1572-4357-8E78-A063627A6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44" t="27405" r="27063" b="11171"/>
          <a:stretch>
            <a:fillRect/>
          </a:stretch>
        </p:blipFill>
        <p:spPr bwMode="auto">
          <a:xfrm>
            <a:off x="1641977" y="1683581"/>
            <a:ext cx="8908045" cy="490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50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9E6-7186-4BA8-8463-81E3F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ขั้นตอนแต่ละขั้นตอนในการดำเนินโครงการ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b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จัดตั้งทีม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(Assemble a QI team)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2F6D-BF82-4EBC-8870-0076697C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353"/>
            <a:ext cx="10515600" cy="4351338"/>
          </a:xfrm>
        </p:spPr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การเลือกทีมที่ถูก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มีความสำคัญต่อผลสำเร็จการดำเนินโครงการ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เป็นเรื่องง่ายที่จะทำให้เกิดการยอมรับการเปลี่ยนแปลงของ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Project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เมื่อท่านเข้าไป</a:t>
            </a:r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ร่วมช่วยจัดการปัญหา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มากกว่าการเข้าไป</a:t>
            </a:r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บอกว่าจะจัดการกับปัญหาอย่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างไร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การเลือกสมาชิกขึ้นกับความรู้และการเข้าไปร่วมในกระบวนการปรับปรุง ซึ่งจะส่งผลสำเร็จโครงการ</a:t>
            </a:r>
          </a:p>
          <a:p>
            <a:pPr marL="0" indent="0">
              <a:buNone/>
            </a:pP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แนะนำจำนวน</a:t>
            </a:r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สมาชิกหลัก </a:t>
            </a:r>
            <a:r>
              <a:rPr lang="en-US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4-8 </a:t>
            </a:r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คน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อาจมีทีมเสริมเฉพาะกิจได้ในบางครั้ง  เลือกสมาชิกให้มีความหลากหลาย เช่น อายุ เพศ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ความสนใจ ความเชี่ยวชาญเฉพาะ เป็นต้น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794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9E6-7186-4BA8-8463-81E3FDC3E7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ขั้นตอนแต่ละขั้นตอนในการดำเนินโครงการ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  <a:b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จัดตั้งทีม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(Assemble a QI team)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72F6D-BF82-4EBC-8870-0076697C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478" y="1825625"/>
            <a:ext cx="10146322" cy="4351338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ประธานโครงการ ผู้รับผิดชอบ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 Project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ทั้งหมด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ผู้นำทีม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QI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ผู้ปฏิบัติงานที่อยู่ในหน้างานที่แสดงความสนใจ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ผู้ปฏิบัติงานที่อยู่ในหน้างานคนอื่นๆ 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ผู้เชี่ยวชาญ กระบวนการพัฒนาคุณภาพ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สหสาขาวิชาชีพที่สนใจ เช่น แพทย์ นักโภชนาการ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ที่ปรึกษาภายนอกที่มีความรู้เกี่ยวกับ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Project 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ที่สามารถช่วยให้คำปรึกษา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255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2390</Words>
  <Application>Microsoft Office PowerPoint</Application>
  <PresentationFormat>Widescreen</PresentationFormat>
  <Paragraphs>227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TH Sarabun New</vt:lpstr>
      <vt:lpstr>TH SarabunPSK</vt:lpstr>
      <vt:lpstr>Verdana</vt:lpstr>
      <vt:lpstr>Wingdings</vt:lpstr>
      <vt:lpstr>Office Theme</vt:lpstr>
      <vt:lpstr>แผนภูมิ</vt:lpstr>
      <vt:lpstr>How to Implement   Quality Improvement Project</vt:lpstr>
      <vt:lpstr>รูปแบบการพัฒนาคุณภาพ 3P</vt:lpstr>
      <vt:lpstr>รูปแบบการพัฒนาคุณภาพ DALI</vt:lpstr>
      <vt:lpstr>PowerPoint Presentation</vt:lpstr>
      <vt:lpstr>ขั้นตอนแต่ละขั้นตอนในการดำเนินโครงการ QI การเลือกเรื่องที่จะทำโครงการ (Select a QI project)</vt:lpstr>
      <vt:lpstr>ขั้นตอนแต่ละขั้นตอนในการดำเนินโครงการ QI การเลือกเรื่องที่จะทำโครงการ (Select a QI project)(ต่อ)</vt:lpstr>
      <vt:lpstr>ตัวอย่างใช้ Multi Voting เพื่อเลือกเรื่องที่จะปรับปรุง  </vt:lpstr>
      <vt:lpstr>ขั้นตอนแต่ละขั้นตอนในการดำเนินโครงการ QI จัดตั้งทีม (Assemble a QI team)</vt:lpstr>
      <vt:lpstr>ขั้นตอนแต่ละขั้นตอนในการดำเนินโครงการ QI จัดตั้งทีม (Assemble a QI team) (ต่อ)</vt:lpstr>
      <vt:lpstr>ขั้นตอนแต่ละขั้นตอนในการดำเนินโครงการ QI พัฒนาคำแถลงจุดมุ่งหมาย (Develop an aim statement)</vt:lpstr>
      <vt:lpstr>ขั้นตอนแต่ละขั้นตอนในการดำเนินโครงการ QI พัฒนาคำแถลงจุดมุ่งหมาย (Develop an aim statement)</vt:lpstr>
      <vt:lpstr>ขั้นตอนแต่ละขั้นตอนในการดำเนินโครงการ QI พัฒนาเครื่องชี้วัด (Develop measures)</vt:lpstr>
      <vt:lpstr>ขั้นตอนแต่ละขั้นตอนในการดำเนินโครงการ QI พัฒนาเครื่องชี้วัด (Develop measures)</vt:lpstr>
      <vt:lpstr>ขั้นตอนแต่ละขั้นตอนในการดำเนินโครงการ QI พัฒนาเครื่องชี้วัด (Develop measures)</vt:lpstr>
      <vt:lpstr>PowerPoint Presentation</vt:lpstr>
      <vt:lpstr>ขั้นตอนแต่ละขั้นตอนในการดำเนินโครงการ QI ระบุความคิดที่ต้องการเปลี่ยนแปลง (Identify change ideas)</vt:lpstr>
      <vt:lpstr>ขั้นตอนแต่ละขั้นตอนในการดำเนินโครงการ QI ระบุความคิดที่ต้องการเปลี่ยนแปลง (Identify change ideas)</vt:lpstr>
      <vt:lpstr>Waste (Muda) ความสูญเปล่า DOWTIME</vt:lpstr>
      <vt:lpstr>Get Ideas จาก EBP หรือ Best Practice </vt:lpstr>
      <vt:lpstr>ขั้นตอนแต่ละขั้นตอนในการดำเนินโครงการ QI  ทดสอบแนวคิดในการปรับปรุง (Test change ideas)</vt:lpstr>
      <vt:lpstr>PowerPoint Presentation</vt:lpstr>
      <vt:lpstr>หลักการสำหรับทดสอบสิ่งที่ต้องการเปลี่ยนแปลง</vt:lpstr>
      <vt:lpstr>ขั้นตอนแต่ละขั้นตอนการดำเนินโครงการ QI ทำให้โครงการพัฒนามีความยั่งยืน(Sustain project improvement)</vt:lpstr>
      <vt:lpstr>ขั้นตอนแต่ละขั้นตอนผู้นำนการดำเนินโครงการ QI เผยแพร่และรักษา QI ไว้ในองค์กร (Spreading and sustaining QI within the organization)</vt:lpstr>
      <vt:lpstr>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yuwadee kessumpun</dc:creator>
  <cp:lastModifiedBy>yuwadee kessumpun</cp:lastModifiedBy>
  <cp:revision>43</cp:revision>
  <dcterms:created xsi:type="dcterms:W3CDTF">2021-08-24T09:00:22Z</dcterms:created>
  <dcterms:modified xsi:type="dcterms:W3CDTF">2021-09-01T08:22:47Z</dcterms:modified>
</cp:coreProperties>
</file>